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4686" r:id="rId2"/>
    <p:sldId id="381" r:id="rId3"/>
    <p:sldId id="263" r:id="rId4"/>
    <p:sldId id="4702" r:id="rId5"/>
    <p:sldId id="395" r:id="rId6"/>
    <p:sldId id="308" r:id="rId7"/>
    <p:sldId id="383" r:id="rId8"/>
    <p:sldId id="396" r:id="rId9"/>
    <p:sldId id="4703" r:id="rId10"/>
    <p:sldId id="397" r:id="rId11"/>
    <p:sldId id="4704" r:id="rId12"/>
    <p:sldId id="265" r:id="rId13"/>
    <p:sldId id="266" r:id="rId14"/>
    <p:sldId id="269" r:id="rId15"/>
    <p:sldId id="398" r:id="rId16"/>
    <p:sldId id="4705" r:id="rId17"/>
    <p:sldId id="399" r:id="rId18"/>
    <p:sldId id="400" r:id="rId19"/>
    <p:sldId id="4706" r:id="rId20"/>
    <p:sldId id="401" r:id="rId21"/>
    <p:sldId id="4707" r:id="rId22"/>
    <p:sldId id="402" r:id="rId23"/>
    <p:sldId id="404" r:id="rId24"/>
    <p:sldId id="405" r:id="rId25"/>
    <p:sldId id="4708" r:id="rId26"/>
    <p:sldId id="403" r:id="rId27"/>
    <p:sldId id="406" r:id="rId28"/>
    <p:sldId id="4709" r:id="rId29"/>
    <p:sldId id="407" r:id="rId30"/>
    <p:sldId id="408" r:id="rId31"/>
    <p:sldId id="4710" r:id="rId32"/>
    <p:sldId id="278" r:id="rId33"/>
    <p:sldId id="409" r:id="rId34"/>
    <p:sldId id="4711" r:id="rId35"/>
    <p:sldId id="310" r:id="rId36"/>
    <p:sldId id="410" r:id="rId37"/>
    <p:sldId id="411" r:id="rId38"/>
    <p:sldId id="4701"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111" d="100"/>
          <a:sy n="111" d="100"/>
        </p:scale>
        <p:origin x="39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2021/3/25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a:extLst>
              <a:ext uri="{FF2B5EF4-FFF2-40B4-BE49-F238E27FC236}">
                <a16:creationId xmlns:a16="http://schemas.microsoft.com/office/drawing/2014/main" id="{88DA3938-0D5C-4828-B813-7EE79A0AF104}"/>
              </a:ext>
            </a:extLst>
          </p:cNvPr>
          <p:cNvSpPr>
            <a:spLocks noGrp="1" noRot="1" noChangeAspect="1" noChangeArrowheads="1" noTextEdit="1"/>
          </p:cNvSpPr>
          <p:nvPr>
            <p:ph type="sldImg"/>
          </p:nvPr>
        </p:nvSpPr>
        <p:spPr>
          <a:ln/>
        </p:spPr>
      </p:sp>
      <p:sp>
        <p:nvSpPr>
          <p:cNvPr id="40963" name="备注占位符 2">
            <a:extLst>
              <a:ext uri="{FF2B5EF4-FFF2-40B4-BE49-F238E27FC236}">
                <a16:creationId xmlns:a16="http://schemas.microsoft.com/office/drawing/2014/main" id="{38FE4B7F-7F53-4AB6-8A3C-4B8CEB5CE44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endParaRPr>
          </a:p>
        </p:txBody>
      </p:sp>
      <p:sp>
        <p:nvSpPr>
          <p:cNvPr id="40964" name="灯片编号占位符 3">
            <a:extLst>
              <a:ext uri="{FF2B5EF4-FFF2-40B4-BE49-F238E27FC236}">
                <a16:creationId xmlns:a16="http://schemas.microsoft.com/office/drawing/2014/main" id="{AD95FD33-4E86-4D14-94E8-5AEE63AE9535}"/>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fld id="{5D1D6640-13C0-4460-98AC-311F0C2AC808}" type="slidenum">
              <a:rPr lang="en-US" altLang="zh-CN"/>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章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4719168"/>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326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355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403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203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315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643047"/>
      </p:ext>
    </p:extLst>
  </p:cSld>
  <p:clrMapOvr>
    <a:masterClrMapping/>
  </p:clrMapOvr>
  <p:transition spd="slow">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alphaModFix amt="45000"/>
            <a:lum/>
          </a:blip>
          <a:srcRect/>
          <a:stretch>
            <a:fillRect t="-6000" b="-6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DE1A5A6-3442-450A-A77D-9481FF59A292}"/>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488488" y="6309320"/>
            <a:ext cx="1645116" cy="471600"/>
          </a:xfrm>
          <a:prstGeom prst="rect">
            <a:avLst/>
          </a:prstGeom>
        </p:spPr>
      </p:pic>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61" r:id="rId1"/>
    <p:sldLayoutId id="2147483651" r:id="rId2"/>
    <p:sldLayoutId id="2147483663" r:id="rId3"/>
    <p:sldLayoutId id="2147483652" r:id="rId4"/>
    <p:sldLayoutId id="2147483654" r:id="rId5"/>
    <p:sldLayoutId id="2147483662" r:id="rId6"/>
    <p:sldLayoutId id="2147483664" r:id="rId7"/>
    <p:sldLayoutId id="2147483665" r:id="rId8"/>
  </p:sldLayoutIdLst>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3000"/>
            <a:lum/>
          </a:blip>
          <a:srcRect/>
          <a:stretch>
            <a:fillRect t="-9000" b="-9000"/>
          </a:stretch>
        </a:blipFill>
        <a:effectLst/>
      </p:bgPr>
    </p:bg>
    <p:spTree>
      <p:nvGrpSpPr>
        <p:cNvPr id="1" name=""/>
        <p:cNvGrpSpPr/>
        <p:nvPr/>
      </p:nvGrpSpPr>
      <p:grpSpPr>
        <a:xfrm>
          <a:off x="0" y="0"/>
          <a:ext cx="0" cy="0"/>
          <a:chOff x="0" y="0"/>
          <a:chExt cx="0" cy="0"/>
        </a:xfrm>
      </p:grpSpPr>
      <p:sp>
        <p:nvSpPr>
          <p:cNvPr id="39938" name="任意多边形 10">
            <a:extLst>
              <a:ext uri="{FF2B5EF4-FFF2-40B4-BE49-F238E27FC236}">
                <a16:creationId xmlns:a16="http://schemas.microsoft.com/office/drawing/2014/main" id="{ED50AE64-9DD5-4E59-895B-409F0D1E8534}"/>
              </a:ext>
            </a:extLst>
          </p:cNvPr>
          <p:cNvSpPr>
            <a:spLocks/>
          </p:cNvSpPr>
          <p:nvPr/>
        </p:nvSpPr>
        <p:spPr bwMode="auto">
          <a:xfrm>
            <a:off x="-101600" y="0"/>
            <a:ext cx="7565752" cy="6908800"/>
          </a:xfrm>
          <a:custGeom>
            <a:avLst/>
            <a:gdLst>
              <a:gd name="T0" fmla="*/ 0 w 6629400"/>
              <a:gd name="T1" fmla="*/ 0 h 5143500"/>
              <a:gd name="T2" fmla="*/ 30610844 w 6629400"/>
              <a:gd name="T3" fmla="*/ 0 h 5143500"/>
              <a:gd name="T4" fmla="*/ 30610844 w 6629400"/>
              <a:gd name="T5" fmla="*/ 140378 h 5143500"/>
              <a:gd name="T6" fmla="*/ 22005237 w 6629400"/>
              <a:gd name="T7" fmla="*/ 9235853 h 5143500"/>
              <a:gd name="T8" fmla="*/ 22005237 w 6629400"/>
              <a:gd name="T9" fmla="*/ 15889644 h 5143500"/>
              <a:gd name="T10" fmla="*/ 30610844 w 6629400"/>
              <a:gd name="T11" fmla="*/ 24985128 h 5143500"/>
              <a:gd name="T12" fmla="*/ 30610844 w 6629400"/>
              <a:gd name="T13" fmla="*/ 25101742 h 5143500"/>
              <a:gd name="T14" fmla="*/ 0 w 6629400"/>
              <a:gd name="T15" fmla="*/ 25101742 h 5143500"/>
              <a:gd name="T16" fmla="*/ 0 w 6629400"/>
              <a:gd name="T17" fmla="*/ 0 h 5143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29400" h="5143500">
                <a:moveTo>
                  <a:pt x="0" y="0"/>
                </a:moveTo>
                <a:lnTo>
                  <a:pt x="6629400" y="0"/>
                </a:lnTo>
                <a:lnTo>
                  <a:pt x="6629400" y="28763"/>
                </a:lnTo>
                <a:lnTo>
                  <a:pt x="4765681" y="1892482"/>
                </a:lnTo>
                <a:cubicBezTo>
                  <a:pt x="4389188" y="2268975"/>
                  <a:pt x="4389188" y="2879392"/>
                  <a:pt x="4765681" y="3255885"/>
                </a:cubicBezTo>
                <a:lnTo>
                  <a:pt x="6629400" y="5119605"/>
                </a:lnTo>
                <a:lnTo>
                  <a:pt x="6629400" y="5143500"/>
                </a:lnTo>
                <a:lnTo>
                  <a:pt x="0" y="5143500"/>
                </a:lnTo>
                <a:lnTo>
                  <a:pt x="0" y="0"/>
                </a:lnTo>
                <a:close/>
              </a:path>
            </a:pathLst>
          </a:custGeom>
          <a:solidFill>
            <a:schemeClr val="bg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2" name="文本框 1">
            <a:extLst>
              <a:ext uri="{FF2B5EF4-FFF2-40B4-BE49-F238E27FC236}">
                <a16:creationId xmlns:a16="http://schemas.microsoft.com/office/drawing/2014/main" id="{D2C91FA5-687B-4A62-B92D-55EA8F8D2519}"/>
              </a:ext>
            </a:extLst>
          </p:cNvPr>
          <p:cNvSpPr txBox="1"/>
          <p:nvPr/>
        </p:nvSpPr>
        <p:spPr>
          <a:xfrm>
            <a:off x="551384" y="2924944"/>
            <a:ext cx="5892800" cy="1055289"/>
          </a:xfrm>
          <a:prstGeom prst="rect">
            <a:avLst/>
          </a:prstGeom>
          <a:noFill/>
        </p:spPr>
        <p:txBody>
          <a:bodyPr>
            <a:spAutoFit/>
          </a:bodyPr>
          <a:lstStyle/>
          <a:p>
            <a:pPr algn="just">
              <a:lnSpc>
                <a:spcPct val="130000"/>
              </a:lnSpc>
              <a:spcAft>
                <a:spcPts val="0"/>
              </a:spcAft>
              <a:defRPr/>
            </a:pPr>
            <a:r>
              <a:rPr lang="zh-CN" altLang="en-US" sz="5333" kern="100">
                <a:solidFill>
                  <a:srgbClr val="358286"/>
                </a:solidFill>
                <a:latin typeface="微软雅黑" panose="020B0503020204020204" pitchFamily="34" charset="-122"/>
                <a:ea typeface="微软雅黑" panose="020B0503020204020204" pitchFamily="34" charset="-122"/>
                <a:cs typeface="Times New Roman"/>
              </a:rPr>
              <a:t>茶馆（节选）</a:t>
            </a:r>
            <a:endParaRPr lang="zh-CN" altLang="en-US" sz="5333" kern="100" dirty="0">
              <a:solidFill>
                <a:srgbClr val="358286"/>
              </a:solidFill>
              <a:latin typeface="微软雅黑" panose="020B0503020204020204" pitchFamily="34" charset="-122"/>
              <a:ea typeface="微软雅黑" panose="020B0503020204020204" pitchFamily="34" charset="-122"/>
              <a:cs typeface="Times New Roman"/>
            </a:endParaRPr>
          </a:p>
        </p:txBody>
      </p:sp>
      <p:sp>
        <p:nvSpPr>
          <p:cNvPr id="9" name="文本框 8">
            <a:extLst>
              <a:ext uri="{FF2B5EF4-FFF2-40B4-BE49-F238E27FC236}">
                <a16:creationId xmlns:a16="http://schemas.microsoft.com/office/drawing/2014/main" id="{2B9E081C-C96C-4086-8161-0DC267C29C18}"/>
              </a:ext>
            </a:extLst>
          </p:cNvPr>
          <p:cNvSpPr txBox="1"/>
          <p:nvPr/>
        </p:nvSpPr>
        <p:spPr>
          <a:xfrm>
            <a:off x="1839913" y="4140200"/>
            <a:ext cx="2438400" cy="766428"/>
          </a:xfrm>
          <a:prstGeom prst="rect">
            <a:avLst/>
          </a:prstGeom>
          <a:noFill/>
        </p:spPr>
        <p:txBody>
          <a:bodyPr>
            <a:spAutoFit/>
          </a:bodyPr>
          <a:lstStyle/>
          <a:p>
            <a:pPr algn="just">
              <a:lnSpc>
                <a:spcPct val="130000"/>
              </a:lnSpc>
              <a:spcAft>
                <a:spcPts val="0"/>
              </a:spcAft>
              <a:defRPr/>
            </a:pPr>
            <a:r>
              <a:rPr lang="zh-CN" altLang="en-US" sz="3733" kern="100">
                <a:solidFill>
                  <a:srgbClr val="358286"/>
                </a:solidFill>
                <a:latin typeface="微软雅黑" panose="020B0503020204020204" pitchFamily="34" charset="-122"/>
                <a:ea typeface="微软雅黑" panose="020B0503020204020204" pitchFamily="34" charset="-122"/>
                <a:cs typeface="Times New Roman"/>
              </a:rPr>
              <a:t>老舍</a:t>
            </a:r>
            <a:endParaRPr lang="zh-CN" altLang="en-US" sz="3733" kern="100" dirty="0">
              <a:solidFill>
                <a:srgbClr val="358286"/>
              </a:solidFill>
              <a:latin typeface="微软雅黑" panose="020B0503020204020204" pitchFamily="34" charset="-122"/>
              <a:ea typeface="微软雅黑" panose="020B0503020204020204" pitchFamily="34" charset="-122"/>
              <a:cs typeface="Times New Roman"/>
            </a:endParaRPr>
          </a:p>
        </p:txBody>
      </p:sp>
      <p:cxnSp>
        <p:nvCxnSpPr>
          <p:cNvPr id="39941" name="直接连接符 3">
            <a:extLst>
              <a:ext uri="{FF2B5EF4-FFF2-40B4-BE49-F238E27FC236}">
                <a16:creationId xmlns:a16="http://schemas.microsoft.com/office/drawing/2014/main" id="{1D9E5E79-BDCE-45F2-8906-598171362BAE}"/>
              </a:ext>
            </a:extLst>
          </p:cNvPr>
          <p:cNvCxnSpPr>
            <a:cxnSpLocks noChangeShapeType="1"/>
          </p:cNvCxnSpPr>
          <p:nvPr/>
        </p:nvCxnSpPr>
        <p:spPr bwMode="auto">
          <a:xfrm>
            <a:off x="609600" y="2616200"/>
            <a:ext cx="4267200" cy="0"/>
          </a:xfrm>
          <a:prstGeom prst="line">
            <a:avLst/>
          </a:prstGeom>
          <a:noFill/>
          <a:ln w="31750" algn="ctr">
            <a:solidFill>
              <a:srgbClr val="00B050"/>
            </a:solidFill>
            <a:round/>
            <a:headEnd/>
            <a:tailEnd/>
          </a:ln>
          <a:extLst>
            <a:ext uri="{909E8E84-426E-40DD-AFC4-6F175D3DCCD1}">
              <a14:hiddenFill xmlns:a14="http://schemas.microsoft.com/office/drawing/2010/main">
                <a:noFill/>
              </a14:hiddenFill>
            </a:ext>
          </a:extLst>
        </p:spPr>
      </p:cxnSp>
      <p:cxnSp>
        <p:nvCxnSpPr>
          <p:cNvPr id="39943" name="直接连接符 7">
            <a:extLst>
              <a:ext uri="{FF2B5EF4-FFF2-40B4-BE49-F238E27FC236}">
                <a16:creationId xmlns:a16="http://schemas.microsoft.com/office/drawing/2014/main" id="{1522BA54-6C20-495E-8680-42A7D9E1F265}"/>
              </a:ext>
            </a:extLst>
          </p:cNvPr>
          <p:cNvCxnSpPr>
            <a:cxnSpLocks noChangeShapeType="1"/>
          </p:cNvCxnSpPr>
          <p:nvPr/>
        </p:nvCxnSpPr>
        <p:spPr bwMode="auto">
          <a:xfrm>
            <a:off x="649288" y="5156200"/>
            <a:ext cx="4430712" cy="0"/>
          </a:xfrm>
          <a:prstGeom prst="line">
            <a:avLst/>
          </a:prstGeom>
          <a:noFill/>
          <a:ln w="31750" algn="ctr">
            <a:solidFill>
              <a:srgbClr val="00B050"/>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911424" y="1484784"/>
            <a:ext cx="10225136" cy="3901196"/>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剧本刻画人物推进剧情和表达思想的手段</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舞台说明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包括人物表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舞台美术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环境</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音响</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人物上下场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人物对话的姿态、动作、表情、心理活动等。</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人物的对白和唱词</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包括独白、旁白、对白。是剧本的主要组成部分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其任务是展开情节、提示人物性格、表现主题思想。</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结构形式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分幕分场。幕是大单位</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场是小单位。</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7" name="组合 10">
            <a:extLst>
              <a:ext uri="{FF2B5EF4-FFF2-40B4-BE49-F238E27FC236}">
                <a16:creationId xmlns:a16="http://schemas.microsoft.com/office/drawing/2014/main" id="{3E51DE75-BF6D-44B0-A93B-042D4A6357E2}"/>
              </a:ext>
            </a:extLst>
          </p:cNvPr>
          <p:cNvGrpSpPr>
            <a:grpSpLocks/>
          </p:cNvGrpSpPr>
          <p:nvPr/>
        </p:nvGrpSpPr>
        <p:grpSpPr bwMode="auto">
          <a:xfrm>
            <a:off x="192088" y="153988"/>
            <a:ext cx="3216275" cy="898525"/>
            <a:chOff x="638806" y="451856"/>
            <a:chExt cx="3217730" cy="898353"/>
          </a:xfrm>
        </p:grpSpPr>
        <p:sp>
          <p:nvSpPr>
            <p:cNvPr id="8" name="平行四边形 7">
              <a:extLst>
                <a:ext uri="{FF2B5EF4-FFF2-40B4-BE49-F238E27FC236}">
                  <a16:creationId xmlns:a16="http://schemas.microsoft.com/office/drawing/2014/main" id="{B9D2653E-1041-4740-B5BD-88DCCD5A4438}"/>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9" name="Rectangle 18">
              <a:extLst>
                <a:ext uri="{FF2B5EF4-FFF2-40B4-BE49-F238E27FC236}">
                  <a16:creationId xmlns:a16="http://schemas.microsoft.com/office/drawing/2014/main" id="{F059E717-BF10-45B2-9DE6-3BFD495C8B43}"/>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相关常识</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0" name="椭圆 9">
              <a:extLst>
                <a:ext uri="{FF2B5EF4-FFF2-40B4-BE49-F238E27FC236}">
                  <a16:creationId xmlns:a16="http://schemas.microsoft.com/office/drawing/2014/main" id="{1E9ADD6D-2DB8-4B00-9F89-991B3674486B}"/>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1" name="图片 10">
            <a:extLst>
              <a:ext uri="{FF2B5EF4-FFF2-40B4-BE49-F238E27FC236}">
                <a16:creationId xmlns:a16="http://schemas.microsoft.com/office/drawing/2014/main" id="{A36246C4-3D7F-4E65-AA1A-74CFB1262E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36080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623392" y="1628800"/>
            <a:ext cx="10225136" cy="3901196"/>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戏剧分类</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按艺术形式和表现手法</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话剧、歌剧、舞剧、诗剧、歌舞剧、相声剧。</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按剧情的繁简和结构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多幕剧、独幕剧。</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按题材反映的时代</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历史剧、现代剧。</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按矛盾冲突的性质和表现手法</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悲剧、喜剧、正剧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悲喜剧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7" name="组合 10">
            <a:extLst>
              <a:ext uri="{FF2B5EF4-FFF2-40B4-BE49-F238E27FC236}">
                <a16:creationId xmlns:a16="http://schemas.microsoft.com/office/drawing/2014/main" id="{3E51DE75-BF6D-44B0-A93B-042D4A6357E2}"/>
              </a:ext>
            </a:extLst>
          </p:cNvPr>
          <p:cNvGrpSpPr>
            <a:grpSpLocks/>
          </p:cNvGrpSpPr>
          <p:nvPr/>
        </p:nvGrpSpPr>
        <p:grpSpPr bwMode="auto">
          <a:xfrm>
            <a:off x="192088" y="153988"/>
            <a:ext cx="3216275" cy="898525"/>
            <a:chOff x="638806" y="451856"/>
            <a:chExt cx="3217730" cy="898353"/>
          </a:xfrm>
        </p:grpSpPr>
        <p:sp>
          <p:nvSpPr>
            <p:cNvPr id="8" name="平行四边形 7">
              <a:extLst>
                <a:ext uri="{FF2B5EF4-FFF2-40B4-BE49-F238E27FC236}">
                  <a16:creationId xmlns:a16="http://schemas.microsoft.com/office/drawing/2014/main" id="{B9D2653E-1041-4740-B5BD-88DCCD5A4438}"/>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9" name="Rectangle 18">
              <a:extLst>
                <a:ext uri="{FF2B5EF4-FFF2-40B4-BE49-F238E27FC236}">
                  <a16:creationId xmlns:a16="http://schemas.microsoft.com/office/drawing/2014/main" id="{F059E717-BF10-45B2-9DE6-3BFD495C8B43}"/>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相关常识</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0" name="椭圆 9">
              <a:extLst>
                <a:ext uri="{FF2B5EF4-FFF2-40B4-BE49-F238E27FC236}">
                  <a16:creationId xmlns:a16="http://schemas.microsoft.com/office/drawing/2014/main" id="{1E9ADD6D-2DB8-4B00-9F89-991B3674486B}"/>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1" name="图片 10">
            <a:extLst>
              <a:ext uri="{FF2B5EF4-FFF2-40B4-BE49-F238E27FC236}">
                <a16:creationId xmlns:a16="http://schemas.microsoft.com/office/drawing/2014/main" id="{A36246C4-3D7F-4E65-AA1A-74CFB1262E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290347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23.eps" descr="id:2147491153;FounderCES"/>
          <p:cNvPicPr/>
          <p:nvPr/>
        </p:nvPicPr>
        <p:blipFill>
          <a:blip r:embed="rId2"/>
          <a:stretch>
            <a:fillRect/>
          </a:stretch>
        </p:blipFill>
        <p:spPr>
          <a:xfrm>
            <a:off x="2542925" y="1988841"/>
            <a:ext cx="6998697" cy="2737297"/>
          </a:xfrm>
          <a:prstGeom prst="rect">
            <a:avLst/>
          </a:prstGeom>
        </p:spPr>
      </p:pic>
      <p:grpSp>
        <p:nvGrpSpPr>
          <p:cNvPr id="8" name="组合 10">
            <a:extLst>
              <a:ext uri="{FF2B5EF4-FFF2-40B4-BE49-F238E27FC236}">
                <a16:creationId xmlns:a16="http://schemas.microsoft.com/office/drawing/2014/main" id="{729459C6-4585-49DB-9BFA-176290693590}"/>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A642583F-90CE-46A5-9599-8B27E462592E}"/>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2F30017E-D01D-49CB-9C96-5D8937F28C62}"/>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思维导图</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FC4204CA-0BA8-4975-A044-2E03631EFCE1}"/>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F37EFACA-221A-4701-960C-8B21A026FE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68912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5400" y="1268760"/>
            <a:ext cx="6840760" cy="5193858"/>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《茶馆》第一幕描绘了戊戌变法失败、维新派人物谭嗣同被杀害那个黑暗时代的社会生活。话剧通过裕泰大茶馆里形形色色的人物的种种活动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透视了戊戌政变发生与失败的前因后果</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描绘了帝国主义扩张渗透、吃洋教的流氓地痞横行、农民破产、宫廷生活腐败荒淫、爱国者横遭迫害的社会现实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逼真地勾勒出晚清统治的真实图景。</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59ACFDB6-9AD4-4EAC-89B7-9A4E0F96DE7B}"/>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F862833C-FE38-4510-8DB5-3825E7CC5C03}"/>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52092A54-70D5-49A0-93E6-95FF6694104E}"/>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文章主旨</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588A4458-FC3F-41F6-9773-46A42A2B103D}"/>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4A93F3E8-B661-488E-900B-EFD757195A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pic>
        <p:nvPicPr>
          <p:cNvPr id="4" name="图片 3">
            <a:extLst>
              <a:ext uri="{FF2B5EF4-FFF2-40B4-BE49-F238E27FC236}">
                <a16:creationId xmlns:a16="http://schemas.microsoft.com/office/drawing/2014/main" id="{8F9DD06F-7CB3-47C1-BBA3-7CAA6F3CBC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2184" y="1772816"/>
            <a:ext cx="4241077" cy="3464012"/>
          </a:xfrm>
          <a:prstGeom prst="rect">
            <a:avLst/>
          </a:prstGeom>
          <a:effectLst>
            <a:softEdge rad="635000"/>
          </a:effectLst>
        </p:spPr>
      </p:pic>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127448" y="1628800"/>
            <a:ext cx="9793088" cy="2608856"/>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研读活动一</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理清脉络</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把握戏剧情节</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《茶馆》第一幕人物虽多</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但关系并不复杂</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每个人的故事都是单一的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人物之间的联系也基本上是单线的、小范围之内的。请概述故事大意。</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8E638D93-218E-42AB-AE0A-3916F778BAE8}"/>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D382AD71-1281-430B-B0A8-E10120806CD1}"/>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43239E91-5712-4904-B9CB-A8B84EBA7DE7}"/>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DD00D65D-FFBE-480F-AB1F-963DEEC249B9}"/>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02117DE4-BFBB-45B6-B1A0-93F803E61A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4076317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51384" y="1412776"/>
            <a:ext cx="11305256" cy="4547527"/>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一个初秋的上午</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裕泰茶馆开始营业</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掌柜王利发兴致勃勃地坐在柜台上。三三两两的旗人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遛够了鸟儿</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走进茶馆来歇腿、喝茶。有两位茶客唱着京戏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另外几个围着桌子观赏瓦罐中的蟋蟀。茶馆中到处贴着</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莫谈国事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的纸条。可是年轻力壮、为人正直的常四爷偏要谈谈国事。他说他痛恨洋人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痛恨那些吃洋饭、讲洋话的人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也看不起二德子之流在营里当差的。他因一句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大清国要完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被两个特务宋恩子和吴祥子抓去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送进了监狱。相面骗人的唐铁嘴来讨碗茶喝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说媒拉纤的刘麻子也来了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72461E4F-8850-47BE-99ED-6CEF1897DAA7}"/>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2A273A3D-F9DC-437C-9439-355CA306DCAB}"/>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659EE004-78BC-4F6F-A339-991B5B011B0B}"/>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61F1368B-DF50-4309-B180-8EE95FB76BAE}"/>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840AB9BA-1424-4F4E-BE80-AE535329BC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1760299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51384" y="1772816"/>
            <a:ext cx="11305256" cy="2608856"/>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要把康六</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15</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岁的女儿康顺子卖给</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岁的庞太监当老婆。主张实业救国的秦仲义走进来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说什么要办工厂</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搞维新。顽固派的代表庞太监则杀气腾腾地说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圣旨下来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谭嗣同问斩</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告诉您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谁敢改祖宗的章程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谁就掉脑袋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这表明了当时政治的黑暗。</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72461E4F-8850-47BE-99ED-6CEF1897DAA7}"/>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2A273A3D-F9DC-437C-9439-355CA306DCAB}"/>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659EE004-78BC-4F6F-A339-991B5B011B0B}"/>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61F1368B-DF50-4309-B180-8EE95FB76BAE}"/>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840AB9BA-1424-4F4E-BE80-AE535329BC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147679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839416" y="1772816"/>
            <a:ext cx="10904760" cy="3254865"/>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《茶馆》第一幕人物众多</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试按照社会阶层给这些人物归类。</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NEU-BZ-S92"/>
                <a:ea typeface="微软雅黑" panose="020B0503020204020204" pitchFamily="34" charset="-122"/>
                <a:cs typeface="宋体" panose="02010600030101010101" pitchFamily="2" charset="-122"/>
              </a:rPr>
              <a:t>①</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下层劳动人民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王利发、李三、康六、老人、乡妇、小妞、康顺子。</a:t>
            </a:r>
            <a:r>
              <a:rPr lang="zh-CN" altLang="zh-CN" sz="2800">
                <a:solidFill>
                  <a:srgbClr val="000000"/>
                </a:solidFill>
                <a:latin typeface="NEU-BZ-S92"/>
                <a:ea typeface="微软雅黑" panose="020B0503020204020204" pitchFamily="34" charset="-122"/>
                <a:cs typeface="宋体" panose="02010600030101010101" pitchFamily="2" charset="-122"/>
              </a:rPr>
              <a:t>②</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有闲阶级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松二爷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茶客甲、乙、丙、丁。</a:t>
            </a:r>
            <a:r>
              <a:rPr lang="zh-CN" altLang="zh-CN" sz="2800">
                <a:solidFill>
                  <a:srgbClr val="000000"/>
                </a:solidFill>
                <a:latin typeface="NEU-BZ-S92"/>
                <a:ea typeface="微软雅黑" panose="020B0503020204020204" pitchFamily="34" charset="-122"/>
                <a:cs typeface="宋体" panose="02010600030101010101" pitchFamily="2" charset="-122"/>
              </a:rPr>
              <a:t>③</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民族资本家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秦仲义。</a:t>
            </a:r>
            <a:r>
              <a:rPr lang="zh-CN" altLang="zh-CN" sz="2800">
                <a:solidFill>
                  <a:srgbClr val="000000"/>
                </a:solidFill>
                <a:latin typeface="NEU-BZ-S92"/>
                <a:ea typeface="微软雅黑" panose="020B0503020204020204" pitchFamily="34" charset="-122"/>
                <a:cs typeface="宋体" panose="02010600030101010101" pitchFamily="2" charset="-122"/>
              </a:rPr>
              <a:t>④</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反动统治阶级的走狗或帮凶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二德子、马五爷、庞太监、宋恩子、吴祥子。</a:t>
            </a:r>
            <a:r>
              <a:rPr lang="zh-CN" altLang="zh-CN" sz="2800">
                <a:solidFill>
                  <a:srgbClr val="000000"/>
                </a:solidFill>
                <a:latin typeface="NEU-BZ-S92"/>
                <a:ea typeface="微软雅黑" panose="020B0503020204020204" pitchFamily="34" charset="-122"/>
                <a:cs typeface="宋体" panose="02010600030101010101" pitchFamily="2" charset="-122"/>
              </a:rPr>
              <a:t>⑤</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社会渣滓</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唐铁嘴、刘麻子、黄胖子。</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4DA85872-66F0-4C75-ADB1-58F863E0C430}"/>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428EF553-3D87-4E6C-9218-B401389DCCE5}"/>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E8FFD1E4-9F30-49B3-9202-491B37A5D40A}"/>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565E9482-CB0F-4774-9E38-E3D02E9E7A4A}"/>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DD3AFBED-A72E-4FB6-8C6A-85EACF04ED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815898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5400" y="1412776"/>
            <a:ext cx="10729192" cy="3901517"/>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《茶馆》第一幕里有哪些冲突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这些冲突表现了什么样的现实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NEU-BZ-S92"/>
                <a:ea typeface="微软雅黑" panose="020B0503020204020204" pitchFamily="34" charset="-122"/>
                <a:cs typeface="宋体" panose="02010600030101010101" pitchFamily="2" charset="-122"/>
              </a:rPr>
              <a:t>①</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二德子和常四爷、松二爷之间的冲突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揭示了戊戌变法失败后帝国主义横行、社会腐败混乱、流氓恶霸仗势欺人的社会环境。</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NEU-BZ-S92"/>
                <a:ea typeface="微软雅黑" panose="020B0503020204020204" pitchFamily="34" charset="-122"/>
                <a:cs typeface="宋体" panose="02010600030101010101" pitchFamily="2" charset="-122"/>
              </a:rPr>
              <a:t>②</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刘麻子和康六之间的冲突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庞太监和康六、康顺子父女俩的冲突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揭露了旧社会人吃人的黑暗本质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秦仲义和王利发之间的冲突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展现了封建小业主与民族资产阶级的矛盾。</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4EB2BFB1-1D69-44F2-B4E8-942F88F3EA03}"/>
              </a:ext>
            </a:extLst>
          </p:cNvPr>
          <p:cNvGrpSpPr>
            <a:grpSpLocks/>
          </p:cNvGrpSpPr>
          <p:nvPr/>
        </p:nvGrpSpPr>
        <p:grpSpPr bwMode="auto">
          <a:xfrm>
            <a:off x="192088" y="188640"/>
            <a:ext cx="3216275" cy="898525"/>
            <a:chOff x="638806" y="451856"/>
            <a:chExt cx="3217730" cy="898353"/>
          </a:xfrm>
        </p:grpSpPr>
        <p:sp>
          <p:nvSpPr>
            <p:cNvPr id="13" name="平行四边形 12">
              <a:extLst>
                <a:ext uri="{FF2B5EF4-FFF2-40B4-BE49-F238E27FC236}">
                  <a16:creationId xmlns:a16="http://schemas.microsoft.com/office/drawing/2014/main" id="{063DA6B1-28BC-4C68-8182-BB6D54DADBA2}"/>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C94F5E5B-B259-4AA8-8523-F47C61B4B615}"/>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5679EC57-1529-4F24-9F69-EB542CAA7E6D}"/>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B70A0795-530F-42C1-B450-7B16040D47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95300"/>
            <a:ext cx="664468" cy="664468"/>
          </a:xfrm>
          <a:prstGeom prst="rect">
            <a:avLst/>
          </a:prstGeom>
        </p:spPr>
      </p:pic>
    </p:spTree>
    <p:extLst>
      <p:ext uri="{BB962C8B-B14F-4D97-AF65-F5344CB8AC3E}">
        <p14:creationId xmlns:p14="http://schemas.microsoft.com/office/powerpoint/2010/main" val="37699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5400" y="1844824"/>
            <a:ext cx="10729192" cy="2608856"/>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NEU-BZ-S92"/>
                <a:ea typeface="微软雅黑" panose="020B0503020204020204" pitchFamily="34" charset="-122"/>
                <a:cs typeface="宋体" panose="02010600030101010101" pitchFamily="2" charset="-122"/>
              </a:rPr>
              <a:t>③</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庞太监和秦仲义的冲突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表明了民族资产阶级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维新派</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和封建势力</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守旧派</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之间不可调和的矛盾。</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NEU-BZ-S92"/>
                <a:ea typeface="微软雅黑" panose="020B0503020204020204" pitchFamily="34" charset="-122"/>
                <a:cs typeface="宋体" panose="02010600030101010101" pitchFamily="2" charset="-122"/>
              </a:rPr>
              <a:t>④</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特务宋恩子、吴祥子和常四爷的冲突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预示了用尽压制、暴政手段的清政府在日薄西山之后必将被历史埋葬的命运。</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4EB2BFB1-1D69-44F2-B4E8-942F88F3EA03}"/>
              </a:ext>
            </a:extLst>
          </p:cNvPr>
          <p:cNvGrpSpPr>
            <a:grpSpLocks/>
          </p:cNvGrpSpPr>
          <p:nvPr/>
        </p:nvGrpSpPr>
        <p:grpSpPr bwMode="auto">
          <a:xfrm>
            <a:off x="192088" y="188640"/>
            <a:ext cx="3216275" cy="898525"/>
            <a:chOff x="638806" y="451856"/>
            <a:chExt cx="3217730" cy="898353"/>
          </a:xfrm>
        </p:grpSpPr>
        <p:sp>
          <p:nvSpPr>
            <p:cNvPr id="13" name="平行四边形 12">
              <a:extLst>
                <a:ext uri="{FF2B5EF4-FFF2-40B4-BE49-F238E27FC236}">
                  <a16:creationId xmlns:a16="http://schemas.microsoft.com/office/drawing/2014/main" id="{063DA6B1-28BC-4C68-8182-BB6D54DADBA2}"/>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C94F5E5B-B259-4AA8-8523-F47C61B4B615}"/>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5679EC57-1529-4F24-9F69-EB542CAA7E6D}"/>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B70A0795-530F-42C1-B450-7B16040D47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95300"/>
            <a:ext cx="664468" cy="664468"/>
          </a:xfrm>
          <a:prstGeom prst="rect">
            <a:avLst/>
          </a:prstGeom>
        </p:spPr>
      </p:pic>
    </p:spTree>
    <p:extLst>
      <p:ext uri="{BB962C8B-B14F-4D97-AF65-F5344CB8AC3E}">
        <p14:creationId xmlns:p14="http://schemas.microsoft.com/office/powerpoint/2010/main" val="2561832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127448" y="1772816"/>
            <a:ext cx="8856984" cy="2608535"/>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理解独特的艺术结构、矛盾冲突。</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把握节选部分众多人物的形象特点。</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品味语言的个性化、动作化及幽默风格。</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pPr>
            <a:r>
              <a:rPr lang="en-US" altLang="zh-CN" sz="2800">
                <a:solidFill>
                  <a:srgbClr val="000000"/>
                </a:solidFill>
                <a:latin typeface="Times New Roman" panose="02020603050405020304" pitchFamily="18" charset="0"/>
                <a:ea typeface="微软雅黑" panose="020B0503020204020204" pitchFamily="34" charset="-122"/>
              </a:rPr>
              <a:t>4.</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激发戏剧欣赏的兴趣</a:t>
            </a:r>
            <a:r>
              <a:rPr lang="en-US" altLang="zh-CN" sz="2800">
                <a:solidFill>
                  <a:srgbClr val="000000"/>
                </a:solidFill>
                <a:latin typeface="Times New Roman" panose="02020603050405020304" pitchFamily="18" charset="0"/>
                <a:ea typeface="微软雅黑" panose="020B0503020204020204" pitchFamily="34" charset="-122"/>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提高鉴赏能力。</a:t>
            </a:r>
            <a:endParaRPr lang="zh-CN" altLang="en-US" sz="2800">
              <a:ea typeface="微软雅黑" panose="020B0503020204020204" pitchFamily="34" charset="-122"/>
            </a:endParaRPr>
          </a:p>
        </p:txBody>
      </p:sp>
      <p:grpSp>
        <p:nvGrpSpPr>
          <p:cNvPr id="5" name="组合 10">
            <a:extLst>
              <a:ext uri="{FF2B5EF4-FFF2-40B4-BE49-F238E27FC236}">
                <a16:creationId xmlns:a16="http://schemas.microsoft.com/office/drawing/2014/main" id="{C29B944A-3F47-440C-A696-5F187E01F3DA}"/>
              </a:ext>
            </a:extLst>
          </p:cNvPr>
          <p:cNvGrpSpPr>
            <a:grpSpLocks/>
          </p:cNvGrpSpPr>
          <p:nvPr/>
        </p:nvGrpSpPr>
        <p:grpSpPr bwMode="auto">
          <a:xfrm>
            <a:off x="192088" y="153988"/>
            <a:ext cx="3216275" cy="898525"/>
            <a:chOff x="638806" y="451856"/>
            <a:chExt cx="3217730" cy="898353"/>
          </a:xfrm>
        </p:grpSpPr>
        <p:sp>
          <p:nvSpPr>
            <p:cNvPr id="6" name="平行四边形 5">
              <a:extLst>
                <a:ext uri="{FF2B5EF4-FFF2-40B4-BE49-F238E27FC236}">
                  <a16:creationId xmlns:a16="http://schemas.microsoft.com/office/drawing/2014/main" id="{CCC0E417-76BE-4EB0-9D2E-CA627D6B146F}"/>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7" name="Rectangle 18">
              <a:extLst>
                <a:ext uri="{FF2B5EF4-FFF2-40B4-BE49-F238E27FC236}">
                  <a16:creationId xmlns:a16="http://schemas.microsoft.com/office/drawing/2014/main" id="{D7757428-3F16-49AE-AFE6-BBF642782B1F}"/>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学习目标</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8" name="椭圆 7">
              <a:extLst>
                <a:ext uri="{FF2B5EF4-FFF2-40B4-BE49-F238E27FC236}">
                  <a16:creationId xmlns:a16="http://schemas.microsoft.com/office/drawing/2014/main" id="{185A9D76-ECD2-4304-A790-D7D9BDE6E386}"/>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1" name="图片 10">
            <a:extLst>
              <a:ext uri="{FF2B5EF4-FFF2-40B4-BE49-F238E27FC236}">
                <a16:creationId xmlns:a16="http://schemas.microsoft.com/office/drawing/2014/main" id="{939FAE11-4AB5-4E90-A227-FB9A71DDA8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100156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3392" y="1052736"/>
            <a:ext cx="10729192" cy="5193858"/>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研读活动二</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分析人物形象</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把握戏剧主题</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试分析茶馆老板王利发这一人物形象。</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裕泰茶馆的掌柜</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精明、干练、自私、圆滑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善于应酬。</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这一幕</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王利发还年轻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从他什么时候说话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什么时候不说话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话又怎么说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可以看出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他为生计</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时时处处都很用心思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他八面玲珑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谨小慎微</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总是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多说好话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多请安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讨人人的喜欢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唯恐出什么岔子。像唐铁嘴那样的角色</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喝茶不给钱</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衣着又脏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王利发打心眼里厌恶他</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可是他很克制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ED5BDB67-2275-467E-AA44-AF1E315E3E08}"/>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149D2941-D0D2-4F7A-8060-C0D7EB8840D0}"/>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0818AF0A-9571-417C-9B85-6A353EE1A5C6}"/>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3BF52EC4-A195-450B-B2A4-0D4F6537CA7B}"/>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8F036FC9-428B-48EC-967F-A935260B51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85826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839416" y="1700808"/>
            <a:ext cx="10729192" cy="3254865"/>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说话很客气</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称他</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唐先生</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你外边遛遛吧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还不惜送他茶喝。秦仲义喝令唐铁嘴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躲开我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王利发的撵法还是挺客气</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先生</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你喝够了茶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该外边活动活动去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把唐铁嘴轻轻推开</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他不愿得罪任何人。就是乡妇进茶馆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卖小妞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孩子喊</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大人哭</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秦仲义叫王利发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轰出去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王利发不是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轰</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而是劝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出去吧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这里坐不住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ED5BDB67-2275-467E-AA44-AF1E315E3E08}"/>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149D2941-D0D2-4F7A-8060-C0D7EB8840D0}"/>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0818AF0A-9571-417C-9B85-6A353EE1A5C6}"/>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3BF52EC4-A195-450B-B2A4-0D4F6537CA7B}"/>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8F036FC9-428B-48EC-967F-A935260B51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773022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51384" y="1268760"/>
            <a:ext cx="11449272" cy="5193858"/>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王利发生怕茶客在茶馆里出岔子。他知道宋恩子、吴祥子是侦缉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当常四爷声称</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我就不佩服吃洋饭的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王利发就示意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说话请留点神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几个有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铁杆庄稼</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的茶客议论谭嗣同问斩</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王利发就去劝阻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咱们还是莫谈国事吧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王利发年纪轻轻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已经学会明哲保身</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他唯恐引火烧身。宋恩子、吴祥子抓住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大清国要完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的话头要抓常四爷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松二爷从旁说情</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王掌柜知道</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我们都是地道老好人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在这个节骨眼上</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王利发也不出头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缄默无言。</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王利发挺会耍嘴皮。他跟房主秦仲义说话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或者是顺着说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讨好人家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或者是把求人家的话说成人家就有这份好心</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巧于周旋。</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916EC20F-B40A-440B-937A-48F2E32D4C84}"/>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0A792BB0-9B7E-463F-B464-40FD7D533267}"/>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8B824E27-8404-416F-A9E7-A39338591744}"/>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F29666A8-A402-4474-85A2-CC8FA8F3C65C}"/>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6D282FCF-8DFB-4C00-BC3E-9E4E88C581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1588017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839416" y="1916832"/>
            <a:ext cx="10256688" cy="3254865"/>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《茶馆》中鲜有正面人物形象</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但是常四爷是例外</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请分析这一人物形象。</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常四爷是旗人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对清王朝不满</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对洋人痛恨。坐过清朝的牢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出狱后参加义和团。以卖菜为生</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敢作敢为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有正义感</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最后仍穷困潦倒</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代表了不甘受奴役的中国人。</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8FDA9914-276B-4DA4-9E41-C84E958459C4}"/>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EE253EB7-584E-4140-B784-08701FBFE332}"/>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19680184-5BDC-471B-AC20-E04F74774AFC}"/>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25201F82-DBE7-40D7-99C0-0649A68743B2}"/>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E396D40D-7DDA-41A9-AE3B-BA7EA148B1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401684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3392" y="1196752"/>
            <a:ext cx="10616728" cy="5193858"/>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常四爷爱大清国</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怕它完了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体现他忧国忧民。由刘麻子身上的洋货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忧虑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这得往外流多少银子啊</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。由康六卖女儿</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忧虑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乡下是怎么了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会弄得这么卖儿卖女的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。由乡妇卖小妞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忧虑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大清国要完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常四爷敢憎敢爱</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敢作敢当</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他有一股硬气</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也有一副侠肠。他敢于当面训斥二德子</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尊家吃着官饷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可没见您去冲锋打仗</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他痛恨洋鬼子</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痛恨洋人的走狗</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我就不佩服吃洋饭的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他斥责伤天害理的纤手刘麻子</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您可真有个狠劲儿</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给拉拢这路事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他对受苦受难、啼饥号寒的乡妇与小妞是很同情的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叫李三要两个烂肉面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给她们吃。</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5B26F287-BCFD-4AF2-88FF-12711B7F6445}"/>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DF0EC0D2-0487-4C94-BB78-CFC0BEB55A9C}"/>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AE8B5F67-8DAC-4265-B386-403F5E51FA2C}"/>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F4A4F1A3-637F-47A1-9761-33AF90076ADE}"/>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1493D9EB-88B7-4B2B-B373-7607D8C527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2102978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5400" y="2132856"/>
            <a:ext cx="10616728" cy="1962525"/>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刚正之士反倒被捕入狱</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正表明政治的黑暗</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历史的发展也证明常四爷是有眼光的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他看透了清王朝的腐朽</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看透了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大清国</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即将灭亡的结局。</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5B26F287-BCFD-4AF2-88FF-12711B7F6445}"/>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DF0EC0D2-0487-4C94-BB78-CFC0BEB55A9C}"/>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AE8B5F67-8DAC-4265-B386-403F5E51FA2C}"/>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F4A4F1A3-637F-47A1-9761-33AF90076ADE}"/>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1493D9EB-88B7-4B2B-B373-7607D8C527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2550603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839416" y="1556792"/>
            <a:ext cx="10544720" cy="4547527"/>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研读活动三</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品味特色</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鉴赏戏剧技巧</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6.</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《茶馆》有无完整的故事情节</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有无自始至终的戏剧冲突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《茶馆》的剧情没有一个完整的情节线索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没有贯串始终的矛盾冲突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而是以人物言行来带动情节的发展</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这与中外传统的戏剧写法完全不同。每一个在茶馆中出现的人物都有自己的一个故事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这些故事或表现人民生活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或揭露黑暗势力</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或流露劳动者的反抗意识等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共同构成了茶馆这样一个大时代的缩影。</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64758EA2-1235-40CD-8B6E-8F977C684F8F}"/>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B649BC49-F0BA-4859-B305-1DFF457CD483}"/>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78EC387E-3C6A-46A2-96B1-F34A08742E76}"/>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49219CF3-2084-4F2F-9AF5-4038A6075630}"/>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A08ED384-4958-4A0E-90C8-9B170E790A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276650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51384" y="973187"/>
            <a:ext cx="10873208" cy="5840189"/>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《茶馆》第一幕的众多人物有主次之分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在舞台上的时间有长有短</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人物身上的戏有多有少。试从出场时间的角度分析有哪些人物类型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并概括这部戏剧的结构特点。</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第一类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人物在舞台上时显时隐</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例如王利发虽然一直在舞台上</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需要他说话才说话。这样的人物不少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例如唐铁嘴、常四爷、松二爷、刘麻子、宋恩子、吴祥子、李三、茶客甲乙丙丁、庞总管</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有时有戏有时没戏。第二类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人物出场后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剧情以他为中心展开</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例如秦仲义。第三类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人物上上下下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例如二德子、康六、黄胖子、乡妇、小妞。第四类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人物出场时间很短</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随之即去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例如马五爷、老人。</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D9CF0CBF-D2C7-4C7D-A724-5A3175366C44}"/>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7A6C8BA7-50A7-47C6-84D7-C949E0F02490}"/>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6A6D673E-5203-4919-923E-E36D381ED8EA}"/>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13AE60B6-FBCB-4F1F-959F-2E064797E693}"/>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3E13EB5C-EF2F-4FEB-A1F1-B5CEF35290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88517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51384" y="1484784"/>
            <a:ext cx="10873208" cy="2608535"/>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《茶馆》的戏剧结构是独特的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称为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图卷戏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。作品没有一个完整的情节线索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没有贯串始终的矛盾冲突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而是以众多人物的活动带动情节发展。所有人的活动都只是他们各自生活中的一个横断面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这无数个横断面组织起来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便构成一幅卷轴画。</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D9CF0CBF-D2C7-4C7D-A724-5A3175366C44}"/>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7A6C8BA7-50A7-47C6-84D7-C949E0F02490}"/>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6A6D673E-5203-4919-923E-E36D381ED8EA}"/>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13AE60B6-FBCB-4F1F-959F-2E064797E693}"/>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3E13EB5C-EF2F-4FEB-A1F1-B5CEF35290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1829268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271464" y="1700808"/>
            <a:ext cx="9968656" cy="2608535"/>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8.</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节选部分虽然没有一个中心事件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但是讲究剧情的波澜。作者把常四爷、松二爷的出场安排在前面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秦仲义的出场安排在中间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庞总管的出场安排在后面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这样编排</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体现了作者的匠心。试分析作者的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匠心</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7635EAA5-1FCB-4B39-920E-F6F39FF2D51E}"/>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AFA2CB27-ECBE-404D-9AF9-CD4CE004892F}"/>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DA1BA1F2-CEE1-4D2D-96D4-AE1238935E2C}"/>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C377BEBD-0F84-4D49-94F0-75D6DE0BF136}"/>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1227C166-B0AF-4C34-A43D-1DBACE297C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2776153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22.eps" descr="id:2147491071;FounderCES"/>
          <p:cNvPicPr/>
          <p:nvPr/>
        </p:nvPicPr>
        <p:blipFill>
          <a:blip r:embed="rId2" cstate="print"/>
          <a:stretch>
            <a:fillRect/>
          </a:stretch>
        </p:blipFill>
        <p:spPr>
          <a:xfrm>
            <a:off x="8566760" y="1556792"/>
            <a:ext cx="3600400" cy="3600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矩形 1"/>
          <p:cNvSpPr>
            <a:spLocks noChangeAspect="1"/>
          </p:cNvSpPr>
          <p:nvPr/>
        </p:nvSpPr>
        <p:spPr>
          <a:xfrm>
            <a:off x="623392" y="1340768"/>
            <a:ext cx="7848872" cy="5194179"/>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老舍</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(1899—1966),</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原名舒庆春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字舍予</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满族人。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1899</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日生于北京一个贫民家庭里。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五四运动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他用白话文试作了第一篇短篇小说《小铃儿》。他又陆续写出了《老张的哲学》《赵子曰》《二马》等具有讽刺、幽默、滑稽特色的长篇小说。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1936</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老舍完成了著名的长篇小说《骆驼祥子》</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赢得了巨大的声誉。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1946</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年他写完了《四世同堂》。曾任中国文联副主席、中国作协副主席</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C388722A-A069-4ECC-A65B-BA73DC8E9D6E}"/>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77618DC8-6A2D-494E-9886-004D97B0E882}"/>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81AE3F45-EA1B-452A-8E90-6DE0F622552C}"/>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作者简介</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1" name="椭圆 10">
              <a:extLst>
                <a:ext uri="{FF2B5EF4-FFF2-40B4-BE49-F238E27FC236}">
                  <a16:creationId xmlns:a16="http://schemas.microsoft.com/office/drawing/2014/main" id="{83CE8750-BD86-4CE6-8752-F3B5CAFE0480}"/>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2" name="图片 11">
            <a:extLst>
              <a:ext uri="{FF2B5EF4-FFF2-40B4-BE49-F238E27FC236}">
                <a16:creationId xmlns:a16="http://schemas.microsoft.com/office/drawing/2014/main" id="{4155D213-BB37-4D63-B6E7-8CE7F4B3DF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788969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3392" y="1556792"/>
            <a:ext cx="10873208" cy="4547527"/>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《茶馆》中一个个场面的编排是颇具匠心的。大体上说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秦仲义出场之前</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剧情的重点有两个</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一是用马五爷的威风、刘麻子的洋货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反映列强对中国的压迫</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二是用康六卖女反映农村经济的破产。秦仲义出场后的一个主要话题是开工厂</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他的动机是救穷人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抵制外货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救国强国</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可以看出是在前面剧情的铺垫上展开的。庞太监出场后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剧情的重点放在封建势力方面</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封建顽固派得势</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气焰嚣张。先是庞总管居高临下警告秦仲义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茶客们议论纷纷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借唐铁嘴之口</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又传来街上兵荒马乱的</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54CC82C1-A43F-4419-ADA6-0FA2AEFF9191}"/>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99718011-1E85-4696-829D-E1FE9CE2798F}"/>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72E1BB74-65D2-4F68-B7A6-EEC0452C1964}"/>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88FBDD9B-A1DA-4C4D-9A99-45562E5AAFE4}"/>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EBB5B2CF-B53E-4EBB-8363-5D56BB9CDB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931780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3392" y="1556792"/>
            <a:ext cx="10873208" cy="3255186"/>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消息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接着是宋恩子、吴祥子抓捕常四爷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最后表现的是封建社会两极对立。这一幕剧情如同有中心事件一样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有波澜</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有高潮。常四爷说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大清国要完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那句话是秦仲义在场时说的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宋恩子听在耳里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记在心里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却没有马上采取行动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剧作家将他们的行动安排在庞太监出场之后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就是要在最后一部分集中表现顽固派张牙舞爪。</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54CC82C1-A43F-4419-ADA6-0FA2AEFF9191}"/>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99718011-1E85-4696-829D-E1FE9CE2798F}"/>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72E1BB74-65D2-4F68-B7A6-EEC0452C1964}"/>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文本研读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88FBDD9B-A1DA-4C4D-9A99-45562E5AAFE4}"/>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EBB5B2CF-B53E-4EBB-8363-5D56BB9CDB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613218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3392" y="1340768"/>
            <a:ext cx="10945216" cy="5194179"/>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作者为什么要选择</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这样一个具体场所作为全剧的关键纽结点</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提示</a:t>
            </a:r>
            <a:r>
              <a:rPr lang="en-US" altLang="zh-CN" sz="2800">
                <a:solidFill>
                  <a:srgbClr val="FF0000"/>
                </a:solidFill>
                <a:latin typeface="Arial" panose="020B0604020202020204" pitchFamily="34" charset="0"/>
                <a:ea typeface="微软雅黑" panose="020B0503020204020204" pitchFamily="34" charset="-122"/>
                <a:cs typeface="Times New Roman" panose="02020603050405020304" pitchFamily="18" charset="0"/>
              </a:rPr>
              <a:t>    </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为人物提供了茶馆这一典型环境。茶馆在旧社会是三教九流经常进出之处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可以容纳各色人等。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一个大茶馆就是一个小社会</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人物可以在这个生活舞台上表演他们各自酸甜苦辣的人生活剧。贵人可以在这里摆阔</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流氓可以在这里作恶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骗子可以在这里行骗</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说客可以在这里饶舌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穷人到这里来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只能是卖儿卖女。这样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茶馆就成了人们透视人生的一个窗口</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在这里上演的人生活剧就成了社会生活的一个缩影。</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805BBEF5-EDFB-42A0-BB51-80D43E3E6ACB}"/>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9AFBFC9A-0512-4BA5-AAE9-00CB5C76ACAF}"/>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375FA2AE-2881-4E6D-89EE-633E88B18BA0}"/>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多维探究</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3" name="椭圆 12">
              <a:extLst>
                <a:ext uri="{FF2B5EF4-FFF2-40B4-BE49-F238E27FC236}">
                  <a16:creationId xmlns:a16="http://schemas.microsoft.com/office/drawing/2014/main" id="{CC5B3A25-990A-46B1-AC32-066AF0076B29}"/>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4" name="图片 13">
            <a:extLst>
              <a:ext uri="{FF2B5EF4-FFF2-40B4-BE49-F238E27FC236}">
                <a16:creationId xmlns:a16="http://schemas.microsoft.com/office/drawing/2014/main" id="{47FF0565-E300-4187-819E-F7680430D7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1975011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1127448" y="1628800"/>
            <a:ext cx="9680624" cy="3255186"/>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茶馆不仅是窗口</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它本身还具有象征性。茶馆的每况愈下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正象征着社会的衰微破败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成了旧社会日趋衰亡的见证。《茶馆》三幕戏一堂景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表明时代在变</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人物的命运在变</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而故事发生的场所始终不变</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这就给人一种</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岁月推移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物是人非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的悲凉感觉。</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2AFE08C6-D549-4584-B9D4-F6DD9D8CC93C}"/>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8F592E70-C0D4-4EB4-B9E1-C5CFDC575FC1}"/>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BF62E662-2782-4AEF-B565-68148EBF1014}"/>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多维探究</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3" name="椭圆 12">
              <a:extLst>
                <a:ext uri="{FF2B5EF4-FFF2-40B4-BE49-F238E27FC236}">
                  <a16:creationId xmlns:a16="http://schemas.microsoft.com/office/drawing/2014/main" id="{0ED8148C-0BE9-4553-A59C-FB3AAA40267E}"/>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4" name="图片 13">
            <a:extLst>
              <a:ext uri="{FF2B5EF4-FFF2-40B4-BE49-F238E27FC236}">
                <a16:creationId xmlns:a16="http://schemas.microsoft.com/office/drawing/2014/main" id="{72DCBE03-FC0A-4888-BA51-BCBB3CE94E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27787800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839416" y="1412776"/>
            <a:ext cx="10729192" cy="4547527"/>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示例三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茶馆的设置与剧作的整体构思有直接关联。《茶馆》的三幕戏之间几乎都间隔着大约</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年的时间距离</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而且在三个生活横断面上出现的人物之间、事件之间也不都存在必然的联系。把这三幕戏的场景设定在一个不变的空间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裕泰茶馆这个舞台进行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就能使观众摆脱因各幕时间相距太远而导致的脱节感</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这个具体的茶馆及其人物的命运就像一条潜在的红线</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把三个时代串联起来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共同表达变迁的深刻内涵。</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2AFE08C6-D549-4584-B9D4-F6DD9D8CC93C}"/>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8F592E70-C0D4-4EB4-B9E1-C5CFDC575FC1}"/>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BF62E662-2782-4AEF-B565-68148EBF1014}"/>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多维探究</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3" name="椭圆 12">
              <a:extLst>
                <a:ext uri="{FF2B5EF4-FFF2-40B4-BE49-F238E27FC236}">
                  <a16:creationId xmlns:a16="http://schemas.microsoft.com/office/drawing/2014/main" id="{0ED8148C-0BE9-4553-A59C-FB3AAA40267E}"/>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4" name="图片 13">
            <a:extLst>
              <a:ext uri="{FF2B5EF4-FFF2-40B4-BE49-F238E27FC236}">
                <a16:creationId xmlns:a16="http://schemas.microsoft.com/office/drawing/2014/main" id="{72DCBE03-FC0A-4888-BA51-BCBB3CE94E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7418464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055440" y="620688"/>
            <a:ext cx="10513168" cy="5840189"/>
          </a:xfrm>
          <a:prstGeom prst="rect">
            <a:avLst/>
          </a:prstGeom>
        </p:spPr>
        <p:txBody>
          <a:bodyPr wrap="square">
            <a:spAutoFit/>
          </a:bodyPr>
          <a:lstStyle/>
          <a:p>
            <a:pPr algn="ctr">
              <a:lnSpc>
                <a:spcPct val="150000"/>
              </a:lnSpc>
              <a:tabLst>
                <a:tab pos="1188085" algn="l"/>
                <a:tab pos="2163445" algn="l"/>
                <a:tab pos="3142615" algn="l"/>
                <a:tab pos="4190365" algn="l"/>
              </a:tabLst>
            </a:pPr>
            <a:r>
              <a:rPr lang="zh-CN" altLang="zh-CN" sz="2800">
                <a:solidFill>
                  <a:srgbClr val="000000"/>
                </a:solidFill>
                <a:latin typeface="NEU-BZ-S92"/>
                <a:ea typeface="微软雅黑" panose="020B0503020204020204" pitchFamily="34" charset="-122"/>
                <a:cs typeface="Times New Roman" panose="02020603050405020304" pitchFamily="18" charset="0"/>
              </a:rPr>
              <a:t>个性化的语言</a:t>
            </a: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《茶馆》人物的台词高度个性化。第一幕写的时间是清代末年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人物语言有时代色彩。《茶馆》中的人物是北京人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人物语言有北京话的特点。《茶馆》中人物众多</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每个人台词不多而个性各异</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人物语言有精练之至而异彩纷呈的特点。例如常四爷与松二爷个性不同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面对二德子寻衅</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他俩的台词是这样的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　</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不肯示弱</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你问我哪</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花钱喝茶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难道还教谁管着吗</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松二爷　</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打量了二德子一番</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我说这位爷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您是营里当差的吧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坐下喝一碗</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我们也都是外场人。</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B65D8393-C22D-48B7-85CB-43C71E63B32F}"/>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816C12E0-E14E-44B7-8A4E-93FE36D1F8EA}"/>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DD52469F-CA15-448C-A44F-23D956A62092}"/>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技法迁移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3" name="椭圆 12">
              <a:extLst>
                <a:ext uri="{FF2B5EF4-FFF2-40B4-BE49-F238E27FC236}">
                  <a16:creationId xmlns:a16="http://schemas.microsoft.com/office/drawing/2014/main" id="{31E8F235-01B8-49CF-86DD-C6588CE3A5E0}"/>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4" name="图片 13">
            <a:extLst>
              <a:ext uri="{FF2B5EF4-FFF2-40B4-BE49-F238E27FC236}">
                <a16:creationId xmlns:a16="http://schemas.microsoft.com/office/drawing/2014/main" id="{C13F641C-40CB-4AB0-86B4-70EFF3B583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8606816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055440" y="1556792"/>
            <a:ext cx="10513168" cy="3901196"/>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一个硬</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一个软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相比之下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个性鲜明。</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又如</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听过纤手刘麻子与康六对话</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松二爷说的是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这号生意又不小吧</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常四爷说的是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乡下是怎么了</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会弄得这么卖儿卖女的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两个人的心思完全不同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常四爷的忧国忧民之心又一次表现出来了。后来乡妇进茶馆卖小妞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常四爷嘴里说出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我看哪</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大清国要完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完全符合常四爷的思想性格。</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88896002-8242-4E44-A4FC-FC5BDCD15DC0}"/>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B3F1B86B-2AB0-47C9-9D98-012B4034D95A}"/>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33F52F0A-2504-4671-AB0B-BFFF1475CCE8}"/>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技法迁移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3" name="椭圆 12">
              <a:extLst>
                <a:ext uri="{FF2B5EF4-FFF2-40B4-BE49-F238E27FC236}">
                  <a16:creationId xmlns:a16="http://schemas.microsoft.com/office/drawing/2014/main" id="{10987AD1-2AE6-41A8-A765-7F404E9A04D6}"/>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4" name="图片 13">
            <a:extLst>
              <a:ext uri="{FF2B5EF4-FFF2-40B4-BE49-F238E27FC236}">
                <a16:creationId xmlns:a16="http://schemas.microsoft.com/office/drawing/2014/main" id="{38B4529C-5966-4777-9FD3-6A553C23DD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858630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343472" y="1700808"/>
            <a:ext cx="9577064" cy="2608535"/>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迁移练笔</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请以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班主任老师来到教室</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忽然发现教室的门坏了篮球那么大的一个洞</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于是就追问</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续写下文。要求</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运用个性化的语言描写</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字左右。</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0238F27D-C8B3-44B9-86D0-6FCA5EDA23A6}"/>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C912C91D-C18D-4756-BA75-E7D8583D3013}"/>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D0BCABB4-2160-43DB-89F7-A01B1D1DF8CC}"/>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技法迁移</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3" name="椭圆 12">
              <a:extLst>
                <a:ext uri="{FF2B5EF4-FFF2-40B4-BE49-F238E27FC236}">
                  <a16:creationId xmlns:a16="http://schemas.microsoft.com/office/drawing/2014/main" id="{25D9138C-1381-4D12-8643-4AFC6A1A93BD}"/>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4" name="图片 13">
            <a:extLst>
              <a:ext uri="{FF2B5EF4-FFF2-40B4-BE49-F238E27FC236}">
                <a16:creationId xmlns:a16="http://schemas.microsoft.com/office/drawing/2014/main" id="{42DF6C71-2BE9-421A-8944-80334AA623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13623876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5000"/>
            <a:lum/>
          </a:blip>
          <a:srcRect/>
          <a:stretch>
            <a:fillRect t="-9000" b="-9000"/>
          </a:stretch>
        </a:blipFill>
        <a:effectLst/>
      </p:bgPr>
    </p:bg>
    <p:spTree>
      <p:nvGrpSpPr>
        <p:cNvPr id="1" name=""/>
        <p:cNvGrpSpPr/>
        <p:nvPr/>
      </p:nvGrpSpPr>
      <p:grpSpPr>
        <a:xfrm>
          <a:off x="0" y="0"/>
          <a:ext cx="0" cy="0"/>
          <a:chOff x="0" y="0"/>
          <a:chExt cx="0" cy="0"/>
        </a:xfrm>
      </p:grpSpPr>
      <p:grpSp>
        <p:nvGrpSpPr>
          <p:cNvPr id="15363" name="组合 5">
            <a:extLst>
              <a:ext uri="{FF2B5EF4-FFF2-40B4-BE49-F238E27FC236}">
                <a16:creationId xmlns:a16="http://schemas.microsoft.com/office/drawing/2014/main" id="{254FC566-8611-4C97-8D0D-F77A6C7AA280}"/>
              </a:ext>
            </a:extLst>
          </p:cNvPr>
          <p:cNvGrpSpPr>
            <a:grpSpLocks/>
          </p:cNvGrpSpPr>
          <p:nvPr/>
        </p:nvGrpSpPr>
        <p:grpSpPr bwMode="auto">
          <a:xfrm>
            <a:off x="1588" y="4514850"/>
            <a:ext cx="12188825" cy="1257300"/>
            <a:chOff x="0" y="4515729"/>
            <a:chExt cx="12192000" cy="1257308"/>
          </a:xfrm>
        </p:grpSpPr>
        <p:sp>
          <p:nvSpPr>
            <p:cNvPr id="4" name="矩形 3">
              <a:extLst>
                <a:ext uri="{FF2B5EF4-FFF2-40B4-BE49-F238E27FC236}">
                  <a16:creationId xmlns:a16="http://schemas.microsoft.com/office/drawing/2014/main" id="{99A60458-C348-4E7F-B7CE-76D08A3492B8}"/>
                </a:ext>
              </a:extLst>
            </p:cNvPr>
            <p:cNvSpPr/>
            <p:nvPr/>
          </p:nvSpPr>
          <p:spPr>
            <a:xfrm>
              <a:off x="0" y="4515729"/>
              <a:ext cx="12192000" cy="1257308"/>
            </a:xfrm>
            <a:prstGeom prst="rect">
              <a:avLst/>
            </a:prstGeom>
            <a:solidFill>
              <a:srgbClr val="1EA69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rgbClr val="567992"/>
                </a:solidFill>
              </a:endParaRPr>
            </a:p>
          </p:txBody>
        </p:sp>
        <p:sp>
          <p:nvSpPr>
            <p:cNvPr id="5" name="文本框 4">
              <a:extLst>
                <a:ext uri="{FF2B5EF4-FFF2-40B4-BE49-F238E27FC236}">
                  <a16:creationId xmlns:a16="http://schemas.microsoft.com/office/drawing/2014/main" id="{AA870D40-D8A1-4D1F-8469-7FD23F267E1E}"/>
                </a:ext>
              </a:extLst>
            </p:cNvPr>
            <p:cNvSpPr txBox="1"/>
            <p:nvPr/>
          </p:nvSpPr>
          <p:spPr>
            <a:xfrm>
              <a:off x="4727491" y="4726024"/>
              <a:ext cx="3150420" cy="831855"/>
            </a:xfrm>
            <a:prstGeom prst="rect">
              <a:avLst/>
            </a:prstGeom>
            <a:noFill/>
          </p:spPr>
          <p:txBody>
            <a:bodyPr>
              <a:spAutoFit/>
            </a:bodyPr>
            <a:lstStyle/>
            <a:p>
              <a:pPr algn="dist">
                <a:defRPr/>
              </a:pPr>
              <a:r>
                <a:rPr lang="zh-CN" altLang="en-US" sz="4799" dirty="0">
                  <a:solidFill>
                    <a:schemeClr val="bg1">
                      <a:lumMod val="95000"/>
                    </a:schemeClr>
                  </a:solidFill>
                  <a:latin typeface="微软雅黑" panose="020B0503020204020204" pitchFamily="34" charset="-122"/>
                  <a:ea typeface="微软雅黑" panose="020B0503020204020204" pitchFamily="34" charset="-122"/>
                </a:rPr>
                <a:t>谢谢观看</a:t>
              </a:r>
            </a:p>
          </p:txBody>
        </p:sp>
      </p:grpSp>
    </p:spTree>
  </p:cSld>
  <p:clrMapOvr>
    <a:masterClrMapping/>
  </p:clrMapOvr>
  <p:transition spd="slow">
    <p:blinds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983432" y="1340768"/>
            <a:ext cx="10297144" cy="1962204"/>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席等职。中华人民共和国成立后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创作了话剧《龙须沟》</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这是献给新北京的一曲颂歌</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老舍因此被授予</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人民艺术家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的称号。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世纪</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年代老舍创作了话剧《茶馆》、小说《正红旗下》等作品。</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8" name="组合 10">
            <a:extLst>
              <a:ext uri="{FF2B5EF4-FFF2-40B4-BE49-F238E27FC236}">
                <a16:creationId xmlns:a16="http://schemas.microsoft.com/office/drawing/2014/main" id="{C388722A-A069-4ECC-A65B-BA73DC8E9D6E}"/>
              </a:ext>
            </a:extLst>
          </p:cNvPr>
          <p:cNvGrpSpPr>
            <a:grpSpLocks/>
          </p:cNvGrpSpPr>
          <p:nvPr/>
        </p:nvGrpSpPr>
        <p:grpSpPr bwMode="auto">
          <a:xfrm>
            <a:off x="192088" y="153988"/>
            <a:ext cx="3216275" cy="898525"/>
            <a:chOff x="638806" y="451856"/>
            <a:chExt cx="3217730" cy="898353"/>
          </a:xfrm>
        </p:grpSpPr>
        <p:sp>
          <p:nvSpPr>
            <p:cNvPr id="9" name="平行四边形 8">
              <a:extLst>
                <a:ext uri="{FF2B5EF4-FFF2-40B4-BE49-F238E27FC236}">
                  <a16:creationId xmlns:a16="http://schemas.microsoft.com/office/drawing/2014/main" id="{77618DC8-6A2D-494E-9886-004D97B0E882}"/>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0" name="Rectangle 18">
              <a:extLst>
                <a:ext uri="{FF2B5EF4-FFF2-40B4-BE49-F238E27FC236}">
                  <a16:creationId xmlns:a16="http://schemas.microsoft.com/office/drawing/2014/main" id="{81AE3F45-EA1B-452A-8E90-6DE0F622552C}"/>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作者简介</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1" name="椭圆 10">
              <a:extLst>
                <a:ext uri="{FF2B5EF4-FFF2-40B4-BE49-F238E27FC236}">
                  <a16:creationId xmlns:a16="http://schemas.microsoft.com/office/drawing/2014/main" id="{83CE8750-BD86-4CE6-8752-F3B5CAFE0480}"/>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2" name="图片 11">
            <a:extLst>
              <a:ext uri="{FF2B5EF4-FFF2-40B4-BE49-F238E27FC236}">
                <a16:creationId xmlns:a16="http://schemas.microsoft.com/office/drawing/2014/main" id="{4155D213-BB37-4D63-B6E7-8CE7F4B3DF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pic>
        <p:nvPicPr>
          <p:cNvPr id="4" name="图片 3">
            <a:extLst>
              <a:ext uri="{FF2B5EF4-FFF2-40B4-BE49-F238E27FC236}">
                <a16:creationId xmlns:a16="http://schemas.microsoft.com/office/drawing/2014/main" id="{B8EAFD8D-EC10-47D5-8073-8264F910D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776" y="3473624"/>
            <a:ext cx="4114800" cy="3384376"/>
          </a:xfrm>
          <a:prstGeom prst="ellipse">
            <a:avLst/>
          </a:prstGeom>
          <a:ln>
            <a:noFill/>
          </a:ln>
          <a:effectLst>
            <a:softEdge rad="112500"/>
          </a:effectLst>
        </p:spPr>
      </p:pic>
    </p:spTree>
    <p:extLst>
      <p:ext uri="{BB962C8B-B14F-4D97-AF65-F5344CB8AC3E}">
        <p14:creationId xmlns:p14="http://schemas.microsoft.com/office/powerpoint/2010/main" val="372930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767408" y="1700808"/>
            <a:ext cx="10297144" cy="3901517"/>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老舍是我国</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五四</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以来新文学的开拓者之一、现代杰出的语言艺术家、享有世界声誉的爱国主义作家、人民艺术家。他以小说、剧作和曲艺著称于世</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在散文、诗歌、杂文方面也取得了卓越成就</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一生写下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多部长篇小说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篇</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中短篇小说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多部剧作</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一部</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4 000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行的长诗和近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300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首短诗</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近</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部译著等</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共约</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800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万字。他的作品丰富了世界文学的宝库。</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7" name="组合 10">
            <a:extLst>
              <a:ext uri="{FF2B5EF4-FFF2-40B4-BE49-F238E27FC236}">
                <a16:creationId xmlns:a16="http://schemas.microsoft.com/office/drawing/2014/main" id="{29833A1E-350B-4C5E-A52F-C05B00EB1D21}"/>
              </a:ext>
            </a:extLst>
          </p:cNvPr>
          <p:cNvGrpSpPr>
            <a:grpSpLocks/>
          </p:cNvGrpSpPr>
          <p:nvPr/>
        </p:nvGrpSpPr>
        <p:grpSpPr bwMode="auto">
          <a:xfrm>
            <a:off x="192088" y="153988"/>
            <a:ext cx="3216275" cy="898525"/>
            <a:chOff x="638806" y="451856"/>
            <a:chExt cx="3217730" cy="898353"/>
          </a:xfrm>
        </p:grpSpPr>
        <p:sp>
          <p:nvSpPr>
            <p:cNvPr id="8" name="平行四边形 7">
              <a:extLst>
                <a:ext uri="{FF2B5EF4-FFF2-40B4-BE49-F238E27FC236}">
                  <a16:creationId xmlns:a16="http://schemas.microsoft.com/office/drawing/2014/main" id="{50446519-FB45-403C-9D98-F65B3BE2CC52}"/>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9" name="Rectangle 18">
              <a:extLst>
                <a:ext uri="{FF2B5EF4-FFF2-40B4-BE49-F238E27FC236}">
                  <a16:creationId xmlns:a16="http://schemas.microsoft.com/office/drawing/2014/main" id="{3ACCCFCE-F863-41C3-9E9C-68293C3FF3BB}"/>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作者简介</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0" name="椭圆 9">
              <a:extLst>
                <a:ext uri="{FF2B5EF4-FFF2-40B4-BE49-F238E27FC236}">
                  <a16:creationId xmlns:a16="http://schemas.microsoft.com/office/drawing/2014/main" id="{708DAA6C-B0B2-4FB7-91AE-1EF4A54AAB1F}"/>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1" name="图片 10">
            <a:extLst>
              <a:ext uri="{FF2B5EF4-FFF2-40B4-BE49-F238E27FC236}">
                <a16:creationId xmlns:a16="http://schemas.microsoft.com/office/drawing/2014/main" id="{626485C6-322A-476D-A75A-BB61B8F058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280113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3392" y="1412776"/>
            <a:ext cx="11089232" cy="5194179"/>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1949</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10</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在美国讲学已逾三载的老舍</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带着对祖国的热爱和对新生活的向往</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在党和人民政府的召唤下搭上了归国的航船。回国后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他以积极热情的创作为人民大众服务。三幕话剧《茶馆》发表于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1957</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这是老舍的艺术风格和特点发挥得最充分的剧作。全剧三幕戏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分别描写了三个时代。第一幕以</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1898</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年戊戌政变失败为背景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第二幕以袁世凯死后的军阀混战为背景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第三幕则以抗日战争胜利后</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国民党政府加紧黑暗统治为背景。《茶馆》不仅是老舍最成功的作品</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而且是中华人民共和国成立以来具有世界影响的优秀剧作。</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9" name="组合 10">
            <a:extLst>
              <a:ext uri="{FF2B5EF4-FFF2-40B4-BE49-F238E27FC236}">
                <a16:creationId xmlns:a16="http://schemas.microsoft.com/office/drawing/2014/main" id="{7461D0F9-B6BF-4B30-9E42-4DF418011E2C}"/>
              </a:ext>
            </a:extLst>
          </p:cNvPr>
          <p:cNvGrpSpPr>
            <a:grpSpLocks/>
          </p:cNvGrpSpPr>
          <p:nvPr/>
        </p:nvGrpSpPr>
        <p:grpSpPr bwMode="auto">
          <a:xfrm>
            <a:off x="192088" y="153988"/>
            <a:ext cx="3216275" cy="898525"/>
            <a:chOff x="638806" y="451856"/>
            <a:chExt cx="3217730" cy="898353"/>
          </a:xfrm>
        </p:grpSpPr>
        <p:sp>
          <p:nvSpPr>
            <p:cNvPr id="10" name="平行四边形 9">
              <a:extLst>
                <a:ext uri="{FF2B5EF4-FFF2-40B4-BE49-F238E27FC236}">
                  <a16:creationId xmlns:a16="http://schemas.microsoft.com/office/drawing/2014/main" id="{59360436-8148-4FD9-8FB7-FF47D4786AE9}"/>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1" name="Rectangle 18">
              <a:extLst>
                <a:ext uri="{FF2B5EF4-FFF2-40B4-BE49-F238E27FC236}">
                  <a16:creationId xmlns:a16="http://schemas.microsoft.com/office/drawing/2014/main" id="{660E749B-5E82-4413-8DB9-0EEFA887BD87}"/>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作品背景</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2" name="椭圆 11">
              <a:extLst>
                <a:ext uri="{FF2B5EF4-FFF2-40B4-BE49-F238E27FC236}">
                  <a16:creationId xmlns:a16="http://schemas.microsoft.com/office/drawing/2014/main" id="{D657762C-0B59-4B6F-82DE-FC39FD542126}"/>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4" name="图片 13">
            <a:extLst>
              <a:ext uri="{FF2B5EF4-FFF2-40B4-BE49-F238E27FC236}">
                <a16:creationId xmlns:a16="http://schemas.microsoft.com/office/drawing/2014/main" id="{752E697C-0076-41C1-BBDF-8091C20BBA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73734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407368" y="1340768"/>
            <a:ext cx="9896648" cy="4547848"/>
          </a:xfrm>
          <a:prstGeom prst="rect">
            <a:avLst/>
          </a:prstGeom>
        </p:spPr>
        <p:txBody>
          <a:bodyPr wrap="square">
            <a:spAutoFit/>
          </a:bodyPr>
          <a:lstStyle/>
          <a:p>
            <a:pPr algn="ctr">
              <a:lnSpc>
                <a:spcPct val="150000"/>
              </a:lnSpc>
              <a:tabLst>
                <a:tab pos="1188085" algn="l"/>
                <a:tab pos="2163445" algn="l"/>
                <a:tab pos="3142615" algn="l"/>
                <a:tab pos="4190365" algn="l"/>
              </a:tabLst>
            </a:pPr>
            <a:r>
              <a:rPr lang="zh-CN" altLang="zh-CN" sz="2800">
                <a:solidFill>
                  <a:srgbClr val="000000"/>
                </a:solidFill>
                <a:latin typeface="NEU-BZ-S92"/>
                <a:ea typeface="微软雅黑" panose="020B0503020204020204" pitchFamily="34" charset="-122"/>
                <a:cs typeface="Times New Roman" panose="02020603050405020304" pitchFamily="18" charset="0"/>
              </a:rPr>
              <a:t>现代戏剧知识</a:t>
            </a: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戏剧是一种综合的舞台艺术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借助文学、音乐、舞蹈、美术等艺术手段塑造舞台形象</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揭示社会矛盾</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反映现实生活。</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sz="2800">
                <a:solidFill>
                  <a:srgbClr val="000000"/>
                </a:solidFill>
                <a:latin typeface="Arial" panose="020B0604020202020204" pitchFamily="34" charset="0"/>
                <a:ea typeface="微软雅黑" panose="020B0503020204020204" pitchFamily="34" charset="-122"/>
                <a:cs typeface="Times New Roman" panose="02020603050405020304" pitchFamily="18" charset="0"/>
              </a:rPr>
              <a:t>特点</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剧本必须适合舞台演出。演出要受到时间和空间的限制</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把发生在不同地点和较长时间里的大事情集中在有限的舞台和两三个小时内的演出中表现出来。</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7" name="组合 10">
            <a:extLst>
              <a:ext uri="{FF2B5EF4-FFF2-40B4-BE49-F238E27FC236}">
                <a16:creationId xmlns:a16="http://schemas.microsoft.com/office/drawing/2014/main" id="{A6DF327E-143B-494D-8BE2-4DD173B1986F}"/>
              </a:ext>
            </a:extLst>
          </p:cNvPr>
          <p:cNvGrpSpPr>
            <a:grpSpLocks/>
          </p:cNvGrpSpPr>
          <p:nvPr/>
        </p:nvGrpSpPr>
        <p:grpSpPr bwMode="auto">
          <a:xfrm>
            <a:off x="192088" y="153988"/>
            <a:ext cx="3216275" cy="898525"/>
            <a:chOff x="638806" y="451856"/>
            <a:chExt cx="3217730" cy="898353"/>
          </a:xfrm>
        </p:grpSpPr>
        <p:sp>
          <p:nvSpPr>
            <p:cNvPr id="8" name="平行四边形 7">
              <a:extLst>
                <a:ext uri="{FF2B5EF4-FFF2-40B4-BE49-F238E27FC236}">
                  <a16:creationId xmlns:a16="http://schemas.microsoft.com/office/drawing/2014/main" id="{8FF6BF22-EC10-4D78-B57B-695F3FACFFD2}"/>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9" name="Rectangle 18">
              <a:extLst>
                <a:ext uri="{FF2B5EF4-FFF2-40B4-BE49-F238E27FC236}">
                  <a16:creationId xmlns:a16="http://schemas.microsoft.com/office/drawing/2014/main" id="{7B337918-4E88-4EE4-A669-67588C1C55C7}"/>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相关常识</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0" name="椭圆 9">
              <a:extLst>
                <a:ext uri="{FF2B5EF4-FFF2-40B4-BE49-F238E27FC236}">
                  <a16:creationId xmlns:a16="http://schemas.microsoft.com/office/drawing/2014/main" id="{2447AD0E-8618-4A16-8528-F37FFE6FF5CC}"/>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1" name="图片 10">
            <a:extLst>
              <a:ext uri="{FF2B5EF4-FFF2-40B4-BE49-F238E27FC236}">
                <a16:creationId xmlns:a16="http://schemas.microsoft.com/office/drawing/2014/main" id="{AA0E124E-9841-467F-8352-C625F5CFDF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417622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407368" y="1185729"/>
            <a:ext cx="11521280" cy="4547527"/>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必须有集中尖锐的矛盾冲突。</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戏剧是反映现实生活中的矛盾冲突的</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没有矛盾冲突就没有戏剧。这种冲突是社会矛盾的反映</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它有一定的发展过程</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这个过程就构成了剧本的情节结构。</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剧本的情节结构可分为开端、发展、高潮、结局、尾声。</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开端</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介绍人物关系和揭示矛盾冲突。</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发展</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描写情节的波澜起伏</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一波未平一波又起</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一步步把矛盾冲突推向高潮。</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12" name="组合 10">
            <a:extLst>
              <a:ext uri="{FF2B5EF4-FFF2-40B4-BE49-F238E27FC236}">
                <a16:creationId xmlns:a16="http://schemas.microsoft.com/office/drawing/2014/main" id="{8D102607-8EB6-4CE9-93AB-E49F6D56E5D8}"/>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F8C4BE4D-4BC1-47FD-BF85-37C140D1373F}"/>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8734A73E-9555-4CAD-BE63-59CD35A6014F}"/>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相关常识</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95FF6666-9551-4C67-97FA-3CB2E844B355}"/>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51E288C5-8AFC-49D0-89CB-B1BE2D9B7D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341878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407368" y="1772816"/>
            <a:ext cx="11521280" cy="2608535"/>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高潮</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矛盾冲突发展到顶点并表现出急剧转化的局面。</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结局</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结局是情节发展的必然结果</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也是矛盾冲突的解决。</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尾声</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与序呼应</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对剧本的思想内容给予启示</a:t>
            </a: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引起人们的联想和展望。</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a:p>
            <a:pPr>
              <a:lnSpc>
                <a:spcPct val="150000"/>
              </a:lnSpc>
              <a:tabLst>
                <a:tab pos="1188085" algn="l"/>
                <a:tab pos="2163445" algn="l"/>
                <a:tab pos="3142615" algn="l"/>
                <a:tab pos="4190365" algn="l"/>
              </a:tabLst>
            </a:pPr>
            <a:r>
              <a:rPr lang="en-US"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zh-CN" sz="28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人物的语言和动作必须合乎各自的身份和特征。</a:t>
            </a:r>
            <a:endParaRPr lang="zh-CN" altLang="zh-CN" sz="2800">
              <a:solidFill>
                <a:srgbClr val="000000"/>
              </a:solidFill>
              <a:latin typeface="NEU-BZ-S92"/>
              <a:ea typeface="微软雅黑" panose="020B0503020204020204" pitchFamily="34" charset="-122"/>
              <a:cs typeface="Times New Roman" panose="02020603050405020304" pitchFamily="18" charset="0"/>
            </a:endParaRPr>
          </a:p>
        </p:txBody>
      </p:sp>
      <p:grpSp>
        <p:nvGrpSpPr>
          <p:cNvPr id="12" name="组合 10">
            <a:extLst>
              <a:ext uri="{FF2B5EF4-FFF2-40B4-BE49-F238E27FC236}">
                <a16:creationId xmlns:a16="http://schemas.microsoft.com/office/drawing/2014/main" id="{8D102607-8EB6-4CE9-93AB-E49F6D56E5D8}"/>
              </a:ext>
            </a:extLst>
          </p:cNvPr>
          <p:cNvGrpSpPr>
            <a:grpSpLocks/>
          </p:cNvGrpSpPr>
          <p:nvPr/>
        </p:nvGrpSpPr>
        <p:grpSpPr bwMode="auto">
          <a:xfrm>
            <a:off x="192088" y="153988"/>
            <a:ext cx="3216275" cy="898525"/>
            <a:chOff x="638806" y="451856"/>
            <a:chExt cx="3217730" cy="898353"/>
          </a:xfrm>
        </p:grpSpPr>
        <p:sp>
          <p:nvSpPr>
            <p:cNvPr id="13" name="平行四边形 12">
              <a:extLst>
                <a:ext uri="{FF2B5EF4-FFF2-40B4-BE49-F238E27FC236}">
                  <a16:creationId xmlns:a16="http://schemas.microsoft.com/office/drawing/2014/main" id="{F8C4BE4D-4BC1-47FD-BF85-37C140D1373F}"/>
                </a:ext>
              </a:extLst>
            </p:cNvPr>
            <p:cNvSpPr/>
            <p:nvPr/>
          </p:nvSpPr>
          <p:spPr>
            <a:xfrm>
              <a:off x="1156565" y="569309"/>
              <a:ext cx="2699971" cy="699953"/>
            </a:xfrm>
            <a:prstGeom prst="parallelogram">
              <a:avLst/>
            </a:prstGeom>
            <a:solidFill>
              <a:schemeClr val="accent2">
                <a:lumMod val="75000"/>
              </a:schemeClr>
            </a:solidFill>
            <a:ln>
              <a:solidFill>
                <a:srgbClr val="9B59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4" name="Rectangle 18">
              <a:extLst>
                <a:ext uri="{FF2B5EF4-FFF2-40B4-BE49-F238E27FC236}">
                  <a16:creationId xmlns:a16="http://schemas.microsoft.com/office/drawing/2014/main" id="{8734A73E-9555-4CAD-BE63-59CD35A6014F}"/>
                </a:ext>
              </a:extLst>
            </p:cNvPr>
            <p:cNvSpPr>
              <a:spLocks noChangeArrowheads="1"/>
            </p:cNvSpPr>
            <p:nvPr/>
          </p:nvSpPr>
          <p:spPr bwMode="auto">
            <a:xfrm>
              <a:off x="1796617" y="677238"/>
              <a:ext cx="1642218" cy="493617"/>
            </a:xfrm>
            <a:prstGeom prst="rect">
              <a:avLst/>
            </a:prstGeom>
            <a:noFill/>
            <a:ln>
              <a:noFill/>
            </a:ln>
          </p:spPr>
          <p:txBody>
            <a:bodyPr lIns="0" tIns="0" rIns="0" bIns="0">
              <a:spAutoFit/>
            </a:bodyPr>
            <a:lstStyle/>
            <a:p>
              <a:pPr eaLnBrk="1" hangingPunct="1">
                <a:defRPr/>
              </a:pPr>
              <a:r>
                <a:rPr lang="zh-CN" altLang="en-US" sz="3200">
                  <a:solidFill>
                    <a:schemeClr val="bg1"/>
                  </a:solidFill>
                  <a:latin typeface="Microsoft YaHei" panose="020B0503020204020204" pitchFamily="34" charset="-122"/>
                  <a:ea typeface="Microsoft YaHei" panose="020B0503020204020204" pitchFamily="34" charset="-122"/>
                  <a:cs typeface="+mn-ea"/>
                  <a:sym typeface="+mn-lt"/>
                </a:rPr>
                <a:t>相关常识</a:t>
              </a:r>
              <a:endParaRPr lang="en-US" altLang="zh-CN" sz="3200" dirty="0">
                <a:solidFill>
                  <a:schemeClr val="bg1"/>
                </a:solidFill>
                <a:latin typeface="Microsoft YaHei" panose="020B0503020204020204" pitchFamily="34" charset="-122"/>
                <a:ea typeface="Microsoft YaHei" panose="020B0503020204020204" pitchFamily="34" charset="-122"/>
                <a:cs typeface="+mn-ea"/>
                <a:sym typeface="+mn-lt"/>
              </a:endParaRPr>
            </a:p>
          </p:txBody>
        </p:sp>
        <p:sp>
          <p:nvSpPr>
            <p:cNvPr id="15" name="椭圆 14">
              <a:extLst>
                <a:ext uri="{FF2B5EF4-FFF2-40B4-BE49-F238E27FC236}">
                  <a16:creationId xmlns:a16="http://schemas.microsoft.com/office/drawing/2014/main" id="{95FF6666-9551-4C67-97FA-3CB2E844B355}"/>
                </a:ext>
              </a:extLst>
            </p:cNvPr>
            <p:cNvSpPr/>
            <p:nvPr/>
          </p:nvSpPr>
          <p:spPr>
            <a:xfrm>
              <a:off x="638806" y="451856"/>
              <a:ext cx="898931" cy="8983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icrosoft YaHei" panose="020B0503020204020204" pitchFamily="34" charset="-122"/>
                <a:ea typeface="Microsoft YaHei" panose="020B0503020204020204" pitchFamily="34" charset="-122"/>
                <a:cs typeface="+mn-ea"/>
                <a:sym typeface="+mn-lt"/>
              </a:endParaRPr>
            </a:p>
          </p:txBody>
        </p:sp>
      </p:grpSp>
      <p:pic>
        <p:nvPicPr>
          <p:cNvPr id="16" name="图片 15">
            <a:extLst>
              <a:ext uri="{FF2B5EF4-FFF2-40B4-BE49-F238E27FC236}">
                <a16:creationId xmlns:a16="http://schemas.microsoft.com/office/drawing/2014/main" id="{51E288C5-8AFC-49D0-89CB-B1BE2D9B7D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2" y="260648"/>
            <a:ext cx="664468" cy="664468"/>
          </a:xfrm>
          <a:prstGeom prst="rect">
            <a:avLst/>
          </a:prstGeom>
        </p:spPr>
      </p:pic>
    </p:spTree>
    <p:extLst>
      <p:ext uri="{BB962C8B-B14F-4D97-AF65-F5344CB8AC3E}">
        <p14:creationId xmlns:p14="http://schemas.microsoft.com/office/powerpoint/2010/main" val="73731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CCE8CD"/>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D"/>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481</TotalTime>
  <Words>3552</Words>
  <Application>Microsoft Office PowerPoint</Application>
  <PresentationFormat>宽屏</PresentationFormat>
  <Paragraphs>116</Paragraphs>
  <Slides>38</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NEU-BZ-S92</vt:lpstr>
      <vt:lpstr>黑体</vt:lpstr>
      <vt:lpstr>Microsoft YaHei</vt:lpstr>
      <vt:lpstr>Microsoft YaHei</vt:lpstr>
      <vt:lpstr>Arial</vt:lpstr>
      <vt:lpstr>Calibri</vt:lpstr>
      <vt:lpstr>Times New Roman</vt:lpstr>
      <vt:lpstr>测控设计模板14新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Manager>
  <Company> </Company>
  <LinksUpToDate>false</LinksUpToDate>
  <SharedDoc>false</SharedDoc>
  <HyperlinkBase>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Administrator</dc:creator>
  <cp:keywords> </cp:keywords>
  <dc:description> </dc:description>
  <cp:lastModifiedBy>Win7_32</cp:lastModifiedBy>
  <cp:revision>200</cp:revision>
  <dcterms:created xsi:type="dcterms:W3CDTF">2016-04-22T00:11:50Z</dcterms:created>
  <dcterms:modified xsi:type="dcterms:W3CDTF">2021-03-25T08:56:35Z</dcterms:modified>
  <cp:category> </cp:category>
</cp:coreProperties>
</file>